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6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A6C828"/>
    <a:srgbClr val="DE1A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1587" autoAdjust="0"/>
  </p:normalViewPr>
  <p:slideViewPr>
    <p:cSldViewPr snapToGrid="0">
      <p:cViewPr varScale="1">
        <p:scale>
          <a:sx n="66" d="100"/>
          <a:sy n="66" d="100"/>
        </p:scale>
        <p:origin x="84" y="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003C8-6817-4EE1-86CE-B2FFB0BB9B33}" type="datetimeFigureOut">
              <a:rPr lang="hr-HR" smtClean="0"/>
              <a:t>13.8.2016.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D3881-2652-40A4-AD6F-09705A485F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50294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Ovaj dokument će vam dati pregled osnova rada s bazom podataka </a:t>
            </a:r>
            <a:r>
              <a:rPr lang="hr-HR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moodle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s aktivnosti baza podataka. </a:t>
            </a:r>
          </a:p>
          <a:p>
            <a:endParaRPr lang="hr-HR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Važno je naglasiti kako ovo dvoje nisu ista stvar. Baza podataka </a:t>
            </a:r>
            <a:r>
              <a:rPr lang="hr-HR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moodle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baza koju ste napravili tijekom instalacije i u kojoj su pohranjeni svi podaci o vašoj Moodle stranici. Dok se aktivnost baza podataka kreira unutar kolegija poput foruma, anketa, rječnika i slično.</a:t>
            </a:r>
          </a:p>
          <a:p>
            <a:endParaRPr lang="hr-HR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Moodle aktivnost baza podataka omogućava učenicima i profesorima da unose, pretražuju i komentiraju zapise u toj bazi. Vrlo je prilagodljiva što se tiče formata i strukture zapisa jer omogućava unos teksta, brojeva, dodavanje slika, datoteka, linkova, izbornika s višestrukim izborom i slično. No, nije namijenjena za složenu uporabu, nego omogućava skupini ljudi jednostavno dodavanje i dijeljenje strukturiranih podataka.</a:t>
            </a:r>
          </a:p>
          <a:p>
            <a:endParaRPr lang="hr-HR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Kod rada s bazom podataka </a:t>
            </a:r>
            <a:r>
              <a:rPr lang="hr-HR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moodle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upoznat ćete se s funkcijama za dohvaćanje entiteta i liste, brisanje, dodavanje i promjenu entiteta u bazi podataka koristeći Moodle Data manipulation API.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samom početku prije korištenja API-ja važno je upisati global $DB; , koji predstavlja instancu moodle_database klase, koja je definirana u moodle_database.php.</a:t>
            </a:r>
          </a:p>
          <a:p>
            <a:endParaRPr lang="hr-HR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3881-2652-40A4-AD6F-09705A485F75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17603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Zatim ćemo otići na karticu </a:t>
            </a:r>
            <a:r>
              <a:rPr lang="hr-HR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Dodaj zapis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gdje dobijemo formu za unos podataka prema poljima koje smo odabrali. Na slici</a:t>
            </a:r>
            <a:r>
              <a:rPr lang="hr-HR" sz="120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 primjer unosa, a sami proizovljno unesite još nekoliko zapisa.</a:t>
            </a:r>
          </a:p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3881-2652-40A4-AD6F-09705A485F75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38922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Zapise u bazi možemo pregledavati kao popis zapisa ili svaki pojedinačno. Na slici vidimo kako izgleda popis zapisa koje smo unjeli u bazu. 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3881-2652-40A4-AD6F-09705A485F75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548247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kartici </a:t>
            </a:r>
            <a:r>
              <a:rPr lang="hr-HR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Pretraživanje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možemo pretraživati zapise po poljima koje smo odabrali. Na slici se nalazi primjer gdje je pretraživano po temi koristeći riječ „povijest“ te dobiveni rezultat.</a:t>
            </a:r>
          </a:p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3881-2652-40A4-AD6F-09705A485F75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7405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Postoji nekoliko načina za dohvaćanje zapisa. </a:t>
            </a:r>
          </a:p>
          <a:p>
            <a:endParaRPr lang="hr-HR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Prvi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get_record koji će dohvatiti jedan zapis gdje su ispunjeni svi zadani uvjeti. Dio strictness=IGNORE_ MISSING će vratiti </a:t>
            </a:r>
            <a:r>
              <a:rPr lang="hr-HR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false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ukoliko zapis nije pronađen. Također imamo i IGNORE_MULTIPLE koji će vratiti prvi zapis, a ignorirati ostale, te MUST_EXIST koji će vratiti iznimku ako nema zapisa ili ako je pronađeno više zapisa. </a:t>
            </a:r>
          </a:p>
          <a:p>
            <a:endParaRPr lang="hr-HR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Drugi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način je get_record_select, koji će dohvatiti jedan zapis koji odgovara zadanom </a:t>
            </a:r>
            <a:r>
              <a:rPr lang="hr-HR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uvjetu. Na primjeru na slici uvjet je da je </a:t>
            </a:r>
            <a:r>
              <a:rPr lang="hr-HR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veći od </a:t>
            </a:r>
            <a:r>
              <a:rPr lang="hr-HR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odnosno </a:t>
            </a:r>
            <a:r>
              <a:rPr lang="hr-HR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predstavlja ono što je napisano kod </a:t>
            </a:r>
            <a:r>
              <a:rPr lang="hr-HR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array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zagradi, a to je 111.</a:t>
            </a:r>
          </a:p>
          <a:p>
            <a:endParaRPr lang="hr-HR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Treći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način je get_record_sql, koji će dohvatiti jedan zapis koristeći SQL naredbu. Dijelovi SQL naredbe pišu se velikim slovima i stavljaju se pod dvostruke navodnike, a naziv tablice stavlja se u vitičaste zagrade.</a:t>
            </a:r>
          </a:p>
          <a:p>
            <a:endParaRPr lang="hr-HR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Ukoliko želimo dohvatiti više zapisa pišemo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get_records .</a:t>
            </a:r>
          </a:p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3881-2652-40A4-AD6F-09705A485F75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7076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 dohvaćanje liste se koristi get_records_list.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Prvi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primjer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 slike će dohvatit zapise iz neke tablice (</a:t>
            </a:r>
            <a:r>
              <a:rPr lang="hr-HR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some_table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koji u koloni </a:t>
            </a:r>
            <a:r>
              <a:rPr lang="hr-HR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name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imaju vrijednosti </a:t>
            </a:r>
            <a:r>
              <a:rPr lang="hr-HR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hr-HR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Martin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Dok će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drugi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primjer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dohvatiti te iste zapise i uz to će prikazati odabrane kolone </a:t>
            </a:r>
            <a:r>
              <a:rPr lang="hr-HR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r-HR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name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r-HR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lastName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hr-HR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age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3881-2652-40A4-AD6F-09705A485F75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2428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 brisanje zapisa koristi se delete_records, koji će obrisati zapis iz tablice gdje su ispunjeni svi zadani uvjeti.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Također se može koristiti i delete_records_select, koji će obrisati jedan ili više zapisa iz tablice koji odgovara zadanom </a:t>
            </a:r>
            <a:r>
              <a:rPr lang="hr-HR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uvjetu.</a:t>
            </a:r>
          </a:p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3881-2652-40A4-AD6F-09705A485F75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05568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Zapisi se u bazu dodaju pomoću insert_record. Parametar returnid=true će vratiti </a:t>
            </a:r>
            <a:r>
              <a:rPr lang="hr-HR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polje ukoliko je to zadano, dok se parametar bulk uglavnom ne koristi. Standardna klasa </a:t>
            </a:r>
            <a:r>
              <a:rPr lang="hr-HR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stdClass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koristi se kod dodavanja zapisa kada želimo objekt bez neke zadane klase. </a:t>
            </a:r>
          </a:p>
          <a:p>
            <a:endParaRPr lang="hr-HR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r-HR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 dodavanje više zapisa u tablicu koristi se insert_records i to samo u slučaju manjih objekata.</a:t>
            </a:r>
          </a:p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3881-2652-40A4-AD6F-09705A485F75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8047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Promjena zapisa u tablici obavlja se pomoću update_record na način da se objektu zada nova vrijednost, a zatim se izvrši promjena kod koje upisujemo naziv tablice i objekt.</a:t>
            </a:r>
          </a:p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3881-2652-40A4-AD6F-09705A485F75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52182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 početak potrebno se logirati na Moodle i otvoriti neki postojeći kolegij ili napraviti novi. Ukoliko pravite novi kolegij dovoljna je jedna tema, a ukoliko koristite postojeći možete također koristiti i neku od postojećih tema.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Kada ste na stranici kolegija kliknite na </a:t>
            </a:r>
            <a:r>
              <a:rPr lang="hr-HR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Omogući izmjene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zatim kod teme </a:t>
            </a:r>
            <a:r>
              <a:rPr lang="hr-HR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Dodajte aktivnost ili resurs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 će se otvorit prozor u kojemu birate aktivnost baza podataka.</a:t>
            </a:r>
          </a:p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3881-2652-40A4-AD6F-09705A485F75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2992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Nakon što ste odabrali aktivnost baza podatka, prikazat će se postavke baze. Primjer baze u nastavku će se zvati </a:t>
            </a:r>
            <a:r>
              <a:rPr lang="hr-HR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Dodjela seminarskih tema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sadržavati će seminarske teme, učenike kojima je dodijeljena, datum predaje i slično. </a:t>
            </a:r>
          </a:p>
          <a:p>
            <a:endParaRPr lang="hr-HR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r-HR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 postavkama baze u kategoriji </a:t>
            </a:r>
            <a:r>
              <a:rPr lang="hr-HR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Zapisi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ćemo promijeniti da je obavezno odobrenje zapisa zato što onda profesor mora prvo odobriti zapis prije nego što je dodan u bazu. Osim toga, dopustiti ćemo komentiranje kako bi vidjeli način na koji to funkcionira. Ostale postavke ćemo ostaviti kako su zadane i kliknuti na </a:t>
            </a:r>
            <a:r>
              <a:rPr lang="hr-HR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Pohrani i prikaži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3881-2652-40A4-AD6F-09705A485F75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3283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Baza je kreirana, ali u njoj trenutno nema ništa. Stoga je potrebno kreirati polja, odnosno kolone. Polje dodajemo tako da iz padajućeg izbornika izaberemo vrstu polja.</a:t>
            </a:r>
          </a:p>
          <a:p>
            <a:endParaRPr lang="hr-HR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Baza </a:t>
            </a:r>
            <a:r>
              <a:rPr lang="hr-HR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Dodjela seminarskih tema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će imati slijedeća polja: redni broj, tema, učenik, predmet, zadana literatura i datum predaje. Od navedenih polja redni broj, tema, učenik i predmet imaju obavezan unos. Dok će vrsta polja za predmet biti izbornik, a za literaturu okvir za unos teksta.</a:t>
            </a:r>
          </a:p>
          <a:p>
            <a:endParaRPr lang="hr-HR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Kada smo dodali sva polja koja nam trebaju idemo na karticu </a:t>
            </a:r>
            <a:r>
              <a:rPr lang="hr-HR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Predlošci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gdje ćemo samo pohraniti predložak kako bi mogli vidjeti zapise kada ih dodamo, a kasnije možete samostalno uređivati predloške koristeći HTML i CSS.</a:t>
            </a:r>
          </a:p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3881-2652-40A4-AD6F-09705A485F75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5602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D702-17F8-4BDF-B32D-5ABBB2A553FC}" type="datetimeFigureOut">
              <a:rPr lang="en-GB" smtClean="0"/>
              <a:t>13/08/2016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13E1-B7B1-4D8D-96FB-0076A4865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230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D702-17F8-4BDF-B32D-5ABBB2A553FC}" type="datetimeFigureOut">
              <a:rPr lang="en-GB" smtClean="0"/>
              <a:t>13/08/2016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13E1-B7B1-4D8D-96FB-0076A4865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486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D702-17F8-4BDF-B32D-5ABBB2A553FC}" type="datetimeFigureOut">
              <a:rPr lang="en-GB" smtClean="0"/>
              <a:t>13/08/2016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13E1-B7B1-4D8D-96FB-0076A4865071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4477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D702-17F8-4BDF-B32D-5ABBB2A553FC}" type="datetimeFigureOut">
              <a:rPr lang="en-GB" smtClean="0"/>
              <a:t>13/08/2016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13E1-B7B1-4D8D-96FB-0076A4865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082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D702-17F8-4BDF-B32D-5ABBB2A553FC}" type="datetimeFigureOut">
              <a:rPr lang="en-GB" smtClean="0"/>
              <a:t>13/08/2016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13E1-B7B1-4D8D-96FB-0076A4865071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5951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D702-17F8-4BDF-B32D-5ABBB2A553FC}" type="datetimeFigureOut">
              <a:rPr lang="en-GB" smtClean="0"/>
              <a:t>13/08/2016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13E1-B7B1-4D8D-96FB-0076A4865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931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D702-17F8-4BDF-B32D-5ABBB2A553FC}" type="datetimeFigureOut">
              <a:rPr lang="en-GB" smtClean="0"/>
              <a:t>13/08/2016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13E1-B7B1-4D8D-96FB-0076A4865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576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D702-17F8-4BDF-B32D-5ABBB2A553FC}" type="datetimeFigureOut">
              <a:rPr lang="en-GB" smtClean="0"/>
              <a:t>13/08/2016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13E1-B7B1-4D8D-96FB-0076A4865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670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D702-17F8-4BDF-B32D-5ABBB2A553FC}" type="datetimeFigureOut">
              <a:rPr lang="en-GB" smtClean="0"/>
              <a:t>13/08/2016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13E1-B7B1-4D8D-96FB-0076A4865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02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D702-17F8-4BDF-B32D-5ABBB2A553FC}" type="datetimeFigureOut">
              <a:rPr lang="en-GB" smtClean="0"/>
              <a:t>13/08/2016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13E1-B7B1-4D8D-96FB-0076A4865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928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D702-17F8-4BDF-B32D-5ABBB2A553FC}" type="datetimeFigureOut">
              <a:rPr lang="en-GB" smtClean="0"/>
              <a:t>13/08/2016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13E1-B7B1-4D8D-96FB-0076A4865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3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D702-17F8-4BDF-B32D-5ABBB2A553FC}" type="datetimeFigureOut">
              <a:rPr lang="en-GB" smtClean="0"/>
              <a:t>13/08/2016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13E1-B7B1-4D8D-96FB-0076A4865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783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D702-17F8-4BDF-B32D-5ABBB2A553FC}" type="datetimeFigureOut">
              <a:rPr lang="en-GB" smtClean="0"/>
              <a:t>13/08/2016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13E1-B7B1-4D8D-96FB-0076A4865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369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D702-17F8-4BDF-B32D-5ABBB2A553FC}" type="datetimeFigureOut">
              <a:rPr lang="en-GB" smtClean="0"/>
              <a:t>13/08/2016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13E1-B7B1-4D8D-96FB-0076A4865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795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D702-17F8-4BDF-B32D-5ABBB2A553FC}" type="datetimeFigureOut">
              <a:rPr lang="en-GB" smtClean="0"/>
              <a:t>13/08/2016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13E1-B7B1-4D8D-96FB-0076A4865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308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D702-17F8-4BDF-B32D-5ABBB2A553FC}" type="datetimeFigureOut">
              <a:rPr lang="en-GB" smtClean="0"/>
              <a:t>13/08/2016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13E1-B7B1-4D8D-96FB-0076A4865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141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7D702-17F8-4BDF-B32D-5ABBB2A553FC}" type="datetimeFigureOut">
              <a:rPr lang="en-GB" smtClean="0"/>
              <a:t>13/08/2016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6DBF13E1-B7B1-4D8D-96FB-0076A4865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079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3600" smtClean="0"/>
              <a:t>LMS rad s bazom podataka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81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40600"/>
            <a:ext cx="8596668" cy="1320800"/>
          </a:xfrm>
        </p:spPr>
        <p:txBody>
          <a:bodyPr/>
          <a:lstStyle/>
          <a:p>
            <a:r>
              <a:rPr lang="hr-HR"/>
              <a:t>Moodle aktivnost baza podataka</a:t>
            </a:r>
            <a:br>
              <a:rPr lang="hr-HR"/>
            </a:b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6041362"/>
            <a:ext cx="1019175" cy="762000"/>
          </a:xfrm>
          <a:prstGeom prst="rect">
            <a:avLst/>
          </a:prstGeom>
        </p:spPr>
      </p:pic>
      <p:pic>
        <p:nvPicPr>
          <p:cNvPr id="5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28" y="6041362"/>
            <a:ext cx="3148484" cy="762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61400"/>
            <a:ext cx="8596668" cy="4379962"/>
          </a:xfrm>
        </p:spPr>
        <p:txBody>
          <a:bodyPr/>
          <a:lstStyle/>
          <a:p>
            <a:endParaRPr lang="en-GB"/>
          </a:p>
        </p:txBody>
      </p:sp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661400"/>
            <a:ext cx="8596668" cy="3113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12628" y="4848422"/>
            <a:ext cx="292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smtClean="0">
                <a:solidFill>
                  <a:schemeClr val="accent2">
                    <a:lumMod val="75000"/>
                  </a:schemeClr>
                </a:solidFill>
              </a:rPr>
              <a:t>Kreirana baza podataka</a:t>
            </a:r>
            <a:endParaRPr lang="hr-HR" sz="14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34971" y="3643086"/>
            <a:ext cx="2075543" cy="551544"/>
          </a:xfrm>
          <a:prstGeom prst="rect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" name="Picture 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68" y="1620124"/>
            <a:ext cx="8641734" cy="36592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09702" y="5506472"/>
            <a:ext cx="292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smtClean="0">
                <a:solidFill>
                  <a:schemeClr val="accent2">
                    <a:lumMod val="75000"/>
                  </a:schemeClr>
                </a:solidFill>
              </a:rPr>
              <a:t>Dodana polja u bazu</a:t>
            </a:r>
            <a:endParaRPr lang="hr-HR" sz="14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7809" y="2713687"/>
            <a:ext cx="958700" cy="1494973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4623630" y="2713687"/>
            <a:ext cx="898223" cy="8647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Rectangle 13"/>
          <p:cNvSpPr/>
          <p:nvPr/>
        </p:nvSpPr>
        <p:spPr>
          <a:xfrm>
            <a:off x="2548087" y="3425371"/>
            <a:ext cx="898223" cy="217715"/>
          </a:xfrm>
          <a:prstGeom prst="rect">
            <a:avLst/>
          </a:prstGeom>
          <a:noFill/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Rectangle 14"/>
          <p:cNvSpPr/>
          <p:nvPr/>
        </p:nvSpPr>
        <p:spPr>
          <a:xfrm>
            <a:off x="2548087" y="3658652"/>
            <a:ext cx="1147613" cy="217715"/>
          </a:xfrm>
          <a:prstGeom prst="rect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367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1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40600"/>
            <a:ext cx="8596668" cy="1320800"/>
          </a:xfrm>
        </p:spPr>
        <p:txBody>
          <a:bodyPr/>
          <a:lstStyle/>
          <a:p>
            <a:r>
              <a:rPr lang="hr-HR"/>
              <a:t>Moodle aktivnost baza podataka</a:t>
            </a:r>
            <a:br>
              <a:rPr lang="hr-HR"/>
            </a:b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6041362"/>
            <a:ext cx="1019175" cy="762000"/>
          </a:xfrm>
          <a:prstGeom prst="rect">
            <a:avLst/>
          </a:prstGeom>
        </p:spPr>
      </p:pic>
      <p:pic>
        <p:nvPicPr>
          <p:cNvPr id="5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28" y="6041362"/>
            <a:ext cx="3148484" cy="762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61400"/>
            <a:ext cx="8596668" cy="4379962"/>
          </a:xfrm>
        </p:spPr>
        <p:txBody>
          <a:bodyPr/>
          <a:lstStyle/>
          <a:p>
            <a:endParaRPr lang="en-GB"/>
          </a:p>
        </p:txBody>
      </p:sp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671927"/>
            <a:ext cx="8596668" cy="34461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12458" y="5493773"/>
            <a:ext cx="292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smtClean="0">
                <a:solidFill>
                  <a:schemeClr val="accent2">
                    <a:lumMod val="75000"/>
                  </a:schemeClr>
                </a:solidFill>
              </a:rPr>
              <a:t>Primjer dodavanja zapisa u bazu</a:t>
            </a:r>
            <a:endParaRPr lang="hr-HR" sz="140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66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40600"/>
            <a:ext cx="8596668" cy="1320800"/>
          </a:xfrm>
        </p:spPr>
        <p:txBody>
          <a:bodyPr/>
          <a:lstStyle/>
          <a:p>
            <a:r>
              <a:rPr lang="hr-HR"/>
              <a:t>Moodle aktivnost baza podataka</a:t>
            </a:r>
            <a:br>
              <a:rPr lang="hr-HR"/>
            </a:b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6041362"/>
            <a:ext cx="1019175" cy="762000"/>
          </a:xfrm>
          <a:prstGeom prst="rect">
            <a:avLst/>
          </a:prstGeom>
        </p:spPr>
      </p:pic>
      <p:pic>
        <p:nvPicPr>
          <p:cNvPr id="5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28" y="6041362"/>
            <a:ext cx="3148484" cy="762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61400"/>
            <a:ext cx="8596668" cy="4379962"/>
          </a:xfrm>
        </p:spPr>
        <p:txBody>
          <a:bodyPr/>
          <a:lstStyle/>
          <a:p>
            <a:endParaRPr lang="en-GB"/>
          </a:p>
        </p:txBody>
      </p:sp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308" y="1671927"/>
            <a:ext cx="5760720" cy="37090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12458" y="5493773"/>
            <a:ext cx="292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smtClean="0">
                <a:solidFill>
                  <a:schemeClr val="accent2">
                    <a:lumMod val="75000"/>
                  </a:schemeClr>
                </a:solidFill>
              </a:rPr>
              <a:t>Popis zapisa</a:t>
            </a:r>
            <a:endParaRPr lang="hr-HR" sz="140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58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40600"/>
            <a:ext cx="8596668" cy="1320800"/>
          </a:xfrm>
        </p:spPr>
        <p:txBody>
          <a:bodyPr/>
          <a:lstStyle/>
          <a:p>
            <a:r>
              <a:rPr lang="hr-HR"/>
              <a:t>Moodle aktivnost baza podataka</a:t>
            </a:r>
            <a:br>
              <a:rPr lang="hr-HR"/>
            </a:b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6041362"/>
            <a:ext cx="1019175" cy="762000"/>
          </a:xfrm>
          <a:prstGeom prst="rect">
            <a:avLst/>
          </a:prstGeom>
        </p:spPr>
      </p:pic>
      <p:pic>
        <p:nvPicPr>
          <p:cNvPr id="5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28" y="6041362"/>
            <a:ext cx="3148484" cy="762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61400"/>
            <a:ext cx="8596668" cy="4379962"/>
          </a:xfrm>
        </p:spPr>
        <p:txBody>
          <a:bodyPr/>
          <a:lstStyle/>
          <a:p>
            <a:endParaRPr lang="en-GB"/>
          </a:p>
        </p:txBody>
      </p:sp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528" y="1340062"/>
            <a:ext cx="6527472" cy="4040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12458" y="5493773"/>
            <a:ext cx="292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smtClean="0">
                <a:solidFill>
                  <a:schemeClr val="accent2">
                    <a:lumMod val="75000"/>
                  </a:schemeClr>
                </a:solidFill>
              </a:rPr>
              <a:t>Popis zapisa</a:t>
            </a:r>
            <a:endParaRPr lang="hr-HR" sz="14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87800" y="1938338"/>
            <a:ext cx="1676400" cy="2190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72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r-HR" smtClean="0"/>
              <a:t>Hvala na pažnji!</a:t>
            </a:r>
            <a:endParaRPr lang="hr-HR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6041362"/>
            <a:ext cx="1019175" cy="762000"/>
          </a:xfrm>
          <a:prstGeom prst="rect">
            <a:avLst/>
          </a:prstGeom>
        </p:spPr>
      </p:pic>
      <p:pic>
        <p:nvPicPr>
          <p:cNvPr id="5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28" y="6041362"/>
            <a:ext cx="3148484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63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40600"/>
            <a:ext cx="8596668" cy="1320800"/>
          </a:xfrm>
        </p:spPr>
        <p:txBody>
          <a:bodyPr/>
          <a:lstStyle/>
          <a:p>
            <a:r>
              <a:rPr lang="hr-HR" smtClean="0"/>
              <a:t>Uvod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6041362"/>
            <a:ext cx="1019175" cy="762000"/>
          </a:xfrm>
          <a:prstGeom prst="rect">
            <a:avLst/>
          </a:prstGeom>
        </p:spPr>
      </p:pic>
      <p:pic>
        <p:nvPicPr>
          <p:cNvPr id="5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28" y="6041362"/>
            <a:ext cx="3148484" cy="762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61400"/>
            <a:ext cx="8596668" cy="4379962"/>
          </a:xfrm>
        </p:spPr>
        <p:txBody>
          <a:bodyPr/>
          <a:lstStyle/>
          <a:p>
            <a:r>
              <a:rPr lang="hr-HR" smtClean="0"/>
              <a:t>baza podataka Moodle</a:t>
            </a:r>
            <a:r>
              <a:rPr lang="hr-HR" i="1" smtClean="0"/>
              <a:t> </a:t>
            </a:r>
            <a:r>
              <a:rPr lang="hr-HR" smtClean="0"/>
              <a:t>≠ aktivnosti baza podataka</a:t>
            </a:r>
          </a:p>
          <a:p>
            <a:endParaRPr lang="hr-HR"/>
          </a:p>
          <a:p>
            <a:r>
              <a:rPr lang="hr-HR" smtClean="0"/>
              <a:t>baza podataka Moodle – nastaje za vrijeme instalacije – podaci o Moodle stranici</a:t>
            </a:r>
          </a:p>
          <a:p>
            <a:endParaRPr lang="hr-HR"/>
          </a:p>
          <a:p>
            <a:r>
              <a:rPr lang="hr-HR" smtClean="0"/>
              <a:t>aktivnost baza podataka – unutar kolegija </a:t>
            </a:r>
            <a:r>
              <a:rPr lang="hr-HR" smtClean="0">
                <a:sym typeface="Wingdings" panose="05000000000000000000" pitchFamily="2" charset="2"/>
              </a:rPr>
              <a:t> forum, anketa...</a:t>
            </a:r>
          </a:p>
          <a:p>
            <a:endParaRPr lang="hr-HR">
              <a:sym typeface="Wingdings" panose="05000000000000000000" pitchFamily="2" charset="2"/>
            </a:endParaRPr>
          </a:p>
          <a:p>
            <a:r>
              <a:rPr lang="hr-HR" smtClean="0"/>
              <a:t>Moodle Data manipulation API – </a:t>
            </a:r>
            <a:r>
              <a:rPr lang="hr-HR" i="1" smtClean="0"/>
              <a:t>global $DB;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66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40600"/>
            <a:ext cx="8596668" cy="1320800"/>
          </a:xfrm>
        </p:spPr>
        <p:txBody>
          <a:bodyPr/>
          <a:lstStyle/>
          <a:p>
            <a:r>
              <a:rPr lang="hr-HR"/>
              <a:t>Dohvaćanje entiteta</a:t>
            </a:r>
            <a:br>
              <a:rPr lang="hr-HR"/>
            </a:b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6041362"/>
            <a:ext cx="1019175" cy="762000"/>
          </a:xfrm>
          <a:prstGeom prst="rect">
            <a:avLst/>
          </a:prstGeom>
        </p:spPr>
      </p:pic>
      <p:pic>
        <p:nvPicPr>
          <p:cNvPr id="5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28" y="6041362"/>
            <a:ext cx="3148484" cy="7620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03" y="1661400"/>
            <a:ext cx="8596312" cy="3626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0400" y="5547360"/>
            <a:ext cx="292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smtClean="0">
                <a:solidFill>
                  <a:schemeClr val="accent2">
                    <a:lumMod val="75000"/>
                  </a:schemeClr>
                </a:solidFill>
              </a:rPr>
              <a:t>Dohvaćanje entiteta</a:t>
            </a:r>
            <a:endParaRPr lang="hr-HR" sz="14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503" y="1661399"/>
            <a:ext cx="7429817" cy="10038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Rectangle 8"/>
          <p:cNvSpPr/>
          <p:nvPr/>
        </p:nvSpPr>
        <p:spPr>
          <a:xfrm>
            <a:off x="845503" y="2795610"/>
            <a:ext cx="8596312" cy="111599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Rectangle 9"/>
          <p:cNvSpPr/>
          <p:nvPr/>
        </p:nvSpPr>
        <p:spPr>
          <a:xfrm>
            <a:off x="845503" y="4041945"/>
            <a:ext cx="8596312" cy="1432560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029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40600"/>
            <a:ext cx="8596668" cy="1320800"/>
          </a:xfrm>
        </p:spPr>
        <p:txBody>
          <a:bodyPr/>
          <a:lstStyle/>
          <a:p>
            <a:r>
              <a:rPr lang="hr-HR" smtClean="0"/>
              <a:t>Dohvaćanje liste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6041362"/>
            <a:ext cx="1019175" cy="762000"/>
          </a:xfrm>
          <a:prstGeom prst="rect">
            <a:avLst/>
          </a:prstGeom>
        </p:spPr>
      </p:pic>
      <p:pic>
        <p:nvPicPr>
          <p:cNvPr id="5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28" y="6041362"/>
            <a:ext cx="3148484" cy="762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61400"/>
            <a:ext cx="8596668" cy="4379962"/>
          </a:xfrm>
        </p:spPr>
        <p:txBody>
          <a:bodyPr/>
          <a:lstStyle/>
          <a:p>
            <a:endParaRPr lang="en-GB"/>
          </a:p>
        </p:txBody>
      </p:sp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661400"/>
            <a:ext cx="8596668" cy="25570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60058" y="4583758"/>
            <a:ext cx="292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smtClean="0">
                <a:solidFill>
                  <a:schemeClr val="accent2">
                    <a:lumMod val="75000"/>
                  </a:schemeClr>
                </a:solidFill>
              </a:rPr>
              <a:t>Dohvaćanje liste</a:t>
            </a:r>
            <a:endParaRPr lang="hr-HR" sz="14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Double Bracket 8"/>
          <p:cNvSpPr/>
          <p:nvPr/>
        </p:nvSpPr>
        <p:spPr>
          <a:xfrm>
            <a:off x="1030513" y="2641601"/>
            <a:ext cx="7576457" cy="516164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Double Bracket 9"/>
          <p:cNvSpPr/>
          <p:nvPr/>
        </p:nvSpPr>
        <p:spPr>
          <a:xfrm>
            <a:off x="1030513" y="3289300"/>
            <a:ext cx="7576457" cy="628650"/>
          </a:xfrm>
          <a:prstGeom prst="bracketPair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719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40600"/>
            <a:ext cx="8596668" cy="1320800"/>
          </a:xfrm>
        </p:spPr>
        <p:txBody>
          <a:bodyPr/>
          <a:lstStyle/>
          <a:p>
            <a:r>
              <a:rPr lang="hr-HR" smtClean="0"/>
              <a:t>Brisanje entiteta	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6041362"/>
            <a:ext cx="1019175" cy="762000"/>
          </a:xfrm>
          <a:prstGeom prst="rect">
            <a:avLst/>
          </a:prstGeom>
        </p:spPr>
      </p:pic>
      <p:pic>
        <p:nvPicPr>
          <p:cNvPr id="5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28" y="6041362"/>
            <a:ext cx="3148484" cy="762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61400"/>
            <a:ext cx="8596668" cy="4379962"/>
          </a:xfrm>
        </p:spPr>
        <p:txBody>
          <a:bodyPr/>
          <a:lstStyle/>
          <a:p>
            <a:endParaRPr lang="en-GB"/>
          </a:p>
        </p:txBody>
      </p:sp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661400"/>
            <a:ext cx="8596668" cy="264237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1696509" y="2865120"/>
            <a:ext cx="1656291" cy="121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20000" flipV="1">
            <a:off x="1696509" y="4198112"/>
            <a:ext cx="2436579" cy="829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360058" y="4583758"/>
            <a:ext cx="292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smtClean="0">
                <a:solidFill>
                  <a:schemeClr val="accent2">
                    <a:lumMod val="75000"/>
                  </a:schemeClr>
                </a:solidFill>
              </a:rPr>
              <a:t>Brisanje entiteta</a:t>
            </a:r>
            <a:endParaRPr lang="hr-HR" sz="140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96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40600"/>
            <a:ext cx="8596668" cy="1320800"/>
          </a:xfrm>
        </p:spPr>
        <p:txBody>
          <a:bodyPr/>
          <a:lstStyle/>
          <a:p>
            <a:r>
              <a:rPr lang="hr-HR"/>
              <a:t>Dodavanje entiteta</a:t>
            </a:r>
            <a:br>
              <a:rPr lang="hr-HR"/>
            </a:b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6041362"/>
            <a:ext cx="1019175" cy="762000"/>
          </a:xfrm>
          <a:prstGeom prst="rect">
            <a:avLst/>
          </a:prstGeom>
        </p:spPr>
      </p:pic>
      <p:pic>
        <p:nvPicPr>
          <p:cNvPr id="5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28" y="6041362"/>
            <a:ext cx="3148484" cy="762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61400"/>
            <a:ext cx="8596668" cy="4379962"/>
          </a:xfrm>
        </p:spPr>
        <p:txBody>
          <a:bodyPr/>
          <a:lstStyle/>
          <a:p>
            <a:endParaRPr lang="en-GB"/>
          </a:p>
        </p:txBody>
      </p:sp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46" y="1661400"/>
            <a:ext cx="8546656" cy="37335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53378" y="5564272"/>
            <a:ext cx="292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smtClean="0">
                <a:solidFill>
                  <a:schemeClr val="accent2">
                    <a:lumMod val="75000"/>
                  </a:schemeClr>
                </a:solidFill>
              </a:rPr>
              <a:t>Dodavanje entiteta</a:t>
            </a:r>
            <a:endParaRPr lang="hr-HR" sz="14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348740" y="1844040"/>
            <a:ext cx="1821180" cy="2438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Oval 8"/>
          <p:cNvSpPr/>
          <p:nvPr/>
        </p:nvSpPr>
        <p:spPr>
          <a:xfrm>
            <a:off x="5608320" y="1844040"/>
            <a:ext cx="1950720" cy="243840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726680" y="2087880"/>
            <a:ext cx="128016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674620" y="2385060"/>
            <a:ext cx="1356360" cy="182880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Oval 12"/>
          <p:cNvSpPr/>
          <p:nvPr/>
        </p:nvSpPr>
        <p:spPr>
          <a:xfrm>
            <a:off x="1402080" y="3379470"/>
            <a:ext cx="1851298" cy="27813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646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40600"/>
            <a:ext cx="8596668" cy="1320800"/>
          </a:xfrm>
        </p:spPr>
        <p:txBody>
          <a:bodyPr/>
          <a:lstStyle/>
          <a:p>
            <a:r>
              <a:rPr lang="hr-HR"/>
              <a:t>Promjena entiteta</a:t>
            </a:r>
            <a:br>
              <a:rPr lang="hr-HR"/>
            </a:b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6041362"/>
            <a:ext cx="1019175" cy="762000"/>
          </a:xfrm>
          <a:prstGeom prst="rect">
            <a:avLst/>
          </a:prstGeom>
        </p:spPr>
      </p:pic>
      <p:pic>
        <p:nvPicPr>
          <p:cNvPr id="5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28" y="6041362"/>
            <a:ext cx="3148484" cy="762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61400"/>
            <a:ext cx="8596668" cy="4379962"/>
          </a:xfrm>
        </p:spPr>
        <p:txBody>
          <a:bodyPr/>
          <a:lstStyle/>
          <a:p>
            <a:endParaRPr lang="en-GB"/>
          </a:p>
        </p:txBody>
      </p:sp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661400"/>
            <a:ext cx="8596668" cy="2656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27978" y="5025792"/>
            <a:ext cx="292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smtClean="0">
                <a:solidFill>
                  <a:schemeClr val="accent2">
                    <a:lumMod val="75000"/>
                  </a:schemeClr>
                </a:solidFill>
              </a:rPr>
              <a:t>Promjena entiteta</a:t>
            </a:r>
            <a:endParaRPr lang="hr-HR" sz="140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696509" y="2609850"/>
            <a:ext cx="1922991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55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Moodle aktivnost baza podataka</a:t>
            </a:r>
            <a:br>
              <a:rPr lang="hr-HR"/>
            </a:b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6041362"/>
            <a:ext cx="1019175" cy="762000"/>
          </a:xfrm>
          <a:prstGeom prst="rect">
            <a:avLst/>
          </a:prstGeom>
        </p:spPr>
      </p:pic>
      <p:pic>
        <p:nvPicPr>
          <p:cNvPr id="5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28" y="6041362"/>
            <a:ext cx="3148484" cy="76200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06" y="1556743"/>
            <a:ext cx="8800496" cy="403125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18597" y="5733585"/>
            <a:ext cx="292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smtClean="0">
                <a:solidFill>
                  <a:schemeClr val="accent2">
                    <a:lumMod val="75000"/>
                  </a:schemeClr>
                </a:solidFill>
              </a:rPr>
              <a:t>Promjena entiteta</a:t>
            </a:r>
            <a:endParaRPr lang="hr-HR" sz="14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95022" y="4572000"/>
            <a:ext cx="2043782" cy="399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smtClean="0"/>
              <a:t>3. </a:t>
            </a:r>
            <a:r>
              <a:rPr lang="hr-HR" sz="1600" i="1" smtClean="0"/>
              <a:t>Omogući izmjene</a:t>
            </a:r>
            <a:endParaRPr lang="hr-HR" sz="1600"/>
          </a:p>
        </p:txBody>
      </p:sp>
      <p:sp>
        <p:nvSpPr>
          <p:cNvPr id="17" name="Rectangle 16"/>
          <p:cNvSpPr/>
          <p:nvPr/>
        </p:nvSpPr>
        <p:spPr>
          <a:xfrm>
            <a:off x="4638805" y="4260385"/>
            <a:ext cx="2821538" cy="51627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/>
              <a:t>4</a:t>
            </a:r>
            <a:r>
              <a:rPr lang="hr-HR" sz="1600" smtClean="0"/>
              <a:t>. </a:t>
            </a:r>
            <a:r>
              <a:rPr lang="hr-HR" sz="1600" i="1" smtClean="0"/>
              <a:t>Dodajte aktivnost ili resurs</a:t>
            </a:r>
            <a:endParaRPr lang="hr-HR" sz="160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6241143" y="3817257"/>
            <a:ext cx="0" cy="44312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1608365" y="4776654"/>
            <a:ext cx="10078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81024" y="4260385"/>
            <a:ext cx="8692977" cy="1327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Rectangle 23"/>
          <p:cNvSpPr/>
          <p:nvPr/>
        </p:nvSpPr>
        <p:spPr>
          <a:xfrm>
            <a:off x="2616200" y="2446669"/>
            <a:ext cx="6765319" cy="18766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Rectangle 24"/>
          <p:cNvSpPr/>
          <p:nvPr/>
        </p:nvSpPr>
        <p:spPr>
          <a:xfrm>
            <a:off x="2726531" y="3243005"/>
            <a:ext cx="3981450" cy="3787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smtClean="0"/>
              <a:t>2. </a:t>
            </a:r>
            <a:r>
              <a:rPr lang="hr-HR" sz="1600" i="1" smtClean="0"/>
              <a:t>Odabir kolegija / pravljenje novog</a:t>
            </a:r>
            <a:endParaRPr lang="hr-HR" sz="1600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1591696" y="3432371"/>
            <a:ext cx="11348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81024" y="2075985"/>
            <a:ext cx="8692977" cy="2221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Rectangle 29"/>
          <p:cNvSpPr/>
          <p:nvPr/>
        </p:nvSpPr>
        <p:spPr>
          <a:xfrm>
            <a:off x="7947241" y="2500842"/>
            <a:ext cx="1380519" cy="49483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smtClean="0"/>
              <a:t>1. </a:t>
            </a:r>
            <a:r>
              <a:rPr lang="hr-HR" sz="1600" i="1" smtClean="0"/>
              <a:t>Logiranje</a:t>
            </a:r>
            <a:endParaRPr lang="hr-HR" sz="1600"/>
          </a:p>
        </p:txBody>
      </p:sp>
      <p:cxnSp>
        <p:nvCxnSpPr>
          <p:cNvPr id="32" name="Straight Arrow Connector 31"/>
          <p:cNvCxnSpPr>
            <a:stCxn id="30" idx="0"/>
          </p:cNvCxnSpPr>
          <p:nvPr/>
        </p:nvCxnSpPr>
        <p:spPr>
          <a:xfrm flipH="1" flipV="1">
            <a:off x="8637500" y="2050393"/>
            <a:ext cx="1" cy="4504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68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8" grpId="0" animBg="1"/>
      <p:bldP spid="28" grpId="1" animBg="1"/>
      <p:bldP spid="30" grpId="0" animBg="1"/>
      <p:bldP spid="3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40600"/>
            <a:ext cx="8596668" cy="1320800"/>
          </a:xfrm>
        </p:spPr>
        <p:txBody>
          <a:bodyPr/>
          <a:lstStyle/>
          <a:p>
            <a:r>
              <a:rPr lang="hr-HR"/>
              <a:t>Moodle aktivnost baza podataka</a:t>
            </a:r>
            <a:br>
              <a:rPr lang="hr-HR"/>
            </a:b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6041362"/>
            <a:ext cx="1019175" cy="762000"/>
          </a:xfrm>
          <a:prstGeom prst="rect">
            <a:avLst/>
          </a:prstGeom>
        </p:spPr>
      </p:pic>
      <p:pic>
        <p:nvPicPr>
          <p:cNvPr id="5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28" y="6041362"/>
            <a:ext cx="3148484" cy="762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61400"/>
            <a:ext cx="8596668" cy="4379962"/>
          </a:xfrm>
        </p:spPr>
        <p:txBody>
          <a:bodyPr/>
          <a:lstStyle/>
          <a:p>
            <a:endParaRPr lang="en-GB"/>
          </a:p>
        </p:txBody>
      </p:sp>
      <p:pic>
        <p:nvPicPr>
          <p:cNvPr id="6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661400"/>
            <a:ext cx="8596668" cy="36179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37464" y="5352584"/>
            <a:ext cx="3276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smtClean="0">
                <a:solidFill>
                  <a:schemeClr val="accent2">
                    <a:lumMod val="75000"/>
                  </a:schemeClr>
                </a:solidFill>
              </a:rPr>
              <a:t>Dodavanje aktivnosti </a:t>
            </a:r>
            <a:r>
              <a:rPr lang="hr-HR" sz="1400" i="1" smtClean="0">
                <a:solidFill>
                  <a:schemeClr val="accent2">
                    <a:lumMod val="75000"/>
                  </a:schemeClr>
                </a:solidFill>
              </a:rPr>
              <a:t>baza podataka</a:t>
            </a:r>
            <a:endParaRPr lang="hr-HR" sz="14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92500" y="2423400"/>
            <a:ext cx="1270000" cy="192800"/>
          </a:xfrm>
          <a:prstGeom prst="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9" name="Picture 8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1" t="14222" r="1289"/>
          <a:stretch/>
        </p:blipFill>
        <p:spPr bwMode="auto">
          <a:xfrm>
            <a:off x="677334" y="1602761"/>
            <a:ext cx="8771466" cy="38962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337464" y="5616308"/>
            <a:ext cx="3276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smtClean="0">
                <a:solidFill>
                  <a:schemeClr val="accent2">
                    <a:lumMod val="75000"/>
                  </a:schemeClr>
                </a:solidFill>
              </a:rPr>
              <a:t>Postavke baze podataka</a:t>
            </a:r>
            <a:endParaRPr lang="hr-HR" sz="140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492502" y="4686300"/>
            <a:ext cx="755648" cy="18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3492500" y="5322765"/>
            <a:ext cx="774700" cy="12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26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 animBg="1"/>
      <p:bldP spid="8" grpId="1" animBg="1"/>
      <p:bldP spid="11" grpId="0"/>
    </p:bldLst>
  </p:timing>
</p:sld>
</file>

<file path=ppt/theme/theme1.xml><?xml version="1.0" encoding="utf-8"?>
<a:theme xmlns:a="http://schemas.openxmlformats.org/drawingml/2006/main" name="Facet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285</TotalTime>
  <Words>1064</Words>
  <Application>Microsoft Office PowerPoint</Application>
  <PresentationFormat>Widescreen</PresentationFormat>
  <Paragraphs>95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Trebuchet MS</vt:lpstr>
      <vt:lpstr>Wingdings</vt:lpstr>
      <vt:lpstr>Wingdings 3</vt:lpstr>
      <vt:lpstr>Facet</vt:lpstr>
      <vt:lpstr>LMS rad s bazom podataka</vt:lpstr>
      <vt:lpstr>Uvod</vt:lpstr>
      <vt:lpstr>Dohvaćanje entiteta </vt:lpstr>
      <vt:lpstr>Dohvaćanje liste</vt:lpstr>
      <vt:lpstr>Brisanje entiteta </vt:lpstr>
      <vt:lpstr>Dodavanje entiteta </vt:lpstr>
      <vt:lpstr>Promjena entiteta </vt:lpstr>
      <vt:lpstr>Moodle aktivnost baza podataka </vt:lpstr>
      <vt:lpstr>Moodle aktivnost baza podataka </vt:lpstr>
      <vt:lpstr>Moodle aktivnost baza podataka </vt:lpstr>
      <vt:lpstr>Moodle aktivnost baza podataka </vt:lpstr>
      <vt:lpstr>Moodle aktivnost baza podataka </vt:lpstr>
      <vt:lpstr>Moodle aktivnost baza podataka </vt:lpstr>
      <vt:lpstr>Hvala na pažnji!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ICT znanstveni laboratorij</dc:title>
  <dc:creator>Pc</dc:creator>
  <cp:lastModifiedBy>M</cp:lastModifiedBy>
  <cp:revision>91</cp:revision>
  <dcterms:created xsi:type="dcterms:W3CDTF">2016-03-18T08:07:10Z</dcterms:created>
  <dcterms:modified xsi:type="dcterms:W3CDTF">2016-08-12T23:28:51Z</dcterms:modified>
</cp:coreProperties>
</file>